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2" r:id="rId1"/>
  </p:sldMasterIdLst>
  <p:notesMasterIdLst>
    <p:notesMasterId r:id="rId12"/>
  </p:notesMasterIdLst>
  <p:sldIdLst>
    <p:sldId id="256" r:id="rId2"/>
    <p:sldId id="26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ill Sans MT" panose="020B0502020104020203" pitchFamily="34" charset="0"/>
      <p:regular r:id="rId17"/>
      <p:bold r:id="rId18"/>
      <p:italic r:id="rId19"/>
      <p:boldItalic r:id="rId20"/>
    </p:embeddedFont>
    <p:embeddedFont>
      <p:font typeface="Inconsolata" pitchFamily="1" charset="0"/>
      <p:regular r:id="rId21"/>
    </p:embeddedFont>
    <p:embeddedFont>
      <p:font typeface="Microsoft JhengHei" panose="020B0604030504040204" pitchFamily="34" charset="-120"/>
      <p:regular r:id="rId22"/>
      <p:bold r:id="rId23"/>
    </p:embeddedFont>
    <p:embeddedFont>
      <p:font typeface="Montserrat Black" panose="00000A00000000000000" pitchFamily="2" charset="-52"/>
      <p:regular r:id="rId24"/>
      <p:bold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2523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1335" y="962758"/>
            <a:ext cx="10364488" cy="3049717"/>
          </a:xfrm>
        </p:spPr>
        <p:txBody>
          <a:bodyPr bIns="0" anchor="b">
            <a:normAutofit/>
          </a:bodyPr>
          <a:lstStyle>
            <a:lvl1pPr algn="l">
              <a:defRPr sz="792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1336" y="4237446"/>
            <a:ext cx="10364486" cy="117314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160" b="0" cap="all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9801" y="395169"/>
            <a:ext cx="5968698" cy="371041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5197" y="958767"/>
            <a:ext cx="973223" cy="604294"/>
          </a:xfrm>
        </p:spPr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901336" y="4234250"/>
            <a:ext cx="103644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74399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28235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26933" y="958768"/>
            <a:ext cx="1938890" cy="559186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606" y="958768"/>
            <a:ext cx="9394596" cy="559186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1326933" y="958768"/>
            <a:ext cx="0" cy="559186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09898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3129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428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303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1650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5750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6897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29812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968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91283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5087" y="2107356"/>
            <a:ext cx="10371785" cy="2265540"/>
          </a:xfrm>
        </p:spPr>
        <p:txBody>
          <a:bodyPr anchor="b">
            <a:normAutofit/>
          </a:bodyPr>
          <a:lstStyle>
            <a:lvl1pPr algn="l">
              <a:defRPr sz="432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087" y="4567435"/>
            <a:ext cx="10356535" cy="1215515"/>
          </a:xfrm>
        </p:spPr>
        <p:txBody>
          <a:bodyPr tIns="91440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45087" y="4565982"/>
            <a:ext cx="103565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5879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9061" y="965867"/>
            <a:ext cx="11526762" cy="127116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6797" y="2413054"/>
            <a:ext cx="5574182" cy="41383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96525" y="2420812"/>
            <a:ext cx="5574182" cy="412982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7466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630" y="964996"/>
            <a:ext cx="11529193" cy="126758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629" y="2423459"/>
            <a:ext cx="5574182" cy="962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6629" y="3389124"/>
            <a:ext cx="5574182" cy="317334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94835" y="2427604"/>
            <a:ext cx="5574182" cy="9626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94835" y="3385790"/>
            <a:ext cx="5574182" cy="316484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0482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37769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14533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606" y="958768"/>
            <a:ext cx="3927719" cy="2696540"/>
          </a:xfrm>
        </p:spPr>
        <p:txBody>
          <a:bodyPr anchor="b">
            <a:normAutofit/>
          </a:bodyPr>
          <a:lstStyle>
            <a:lvl1pPr algn="l">
              <a:defRPr sz="288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2457" y="958769"/>
            <a:ext cx="7214964" cy="5590591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606" y="3846590"/>
            <a:ext cx="3930016" cy="2697817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37936" y="3846589"/>
            <a:ext cx="3923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39678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972865" y="578605"/>
            <a:ext cx="4889440" cy="617892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447" y="1355416"/>
            <a:ext cx="6638794" cy="2196701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49268" y="1347051"/>
            <a:ext cx="3349405" cy="463959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40395" y="3775191"/>
            <a:ext cx="6629285" cy="2404490"/>
          </a:xfrm>
        </p:spPr>
        <p:txBody>
          <a:bodyPr>
            <a:normAutofit/>
          </a:bodyPr>
          <a:lstStyle>
            <a:lvl1pPr marL="0" indent="0" algn="l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36859" y="6563828"/>
            <a:ext cx="6632821" cy="384148"/>
          </a:xfrm>
        </p:spPr>
        <p:txBody>
          <a:bodyPr/>
          <a:lstStyle>
            <a:lvl1pPr algn="l">
              <a:defRPr/>
            </a:lvl1pPr>
          </a:lstStyle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36858" y="382369"/>
            <a:ext cx="6649205" cy="385117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36859" y="3772326"/>
            <a:ext cx="663282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40078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423372"/>
            <a:ext cx="14630400" cy="49271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7351776"/>
            <a:ext cx="14630400" cy="8915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1895" y="965423"/>
            <a:ext cx="11523930" cy="12590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1895" y="2418879"/>
            <a:ext cx="11523930" cy="41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4966" y="396445"/>
            <a:ext cx="4200858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8FE29-975A-46ED-91C1-4EB28B787260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1895" y="395169"/>
            <a:ext cx="7126603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6073" y="958767"/>
            <a:ext cx="973223" cy="6042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360">
                <a:solidFill>
                  <a:schemeClr val="accent1"/>
                </a:solidFill>
              </a:defRPr>
            </a:lvl1pPr>
          </a:lstStyle>
          <a:p>
            <a:fld id="{A907B07D-6772-4238-B04A-64764D1977A0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354096"/>
            <a:ext cx="146304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660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84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8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microsoft.com/office/2007/relationships/hdphoto" Target="../media/hdphoto4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958920" y="159893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Солнечн</a:t>
            </a:r>
            <a:r>
              <a:rPr lang="ru-RU" sz="44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ая</a:t>
            </a: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</a:t>
            </a:r>
            <a:r>
              <a:rPr lang="en-US" sz="44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систем</a:t>
            </a:r>
            <a:r>
              <a:rPr lang="ru-RU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а</a:t>
            </a: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: Путешествие от Солнца до Плутона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0737131" y="7480169"/>
            <a:ext cx="3593551" cy="669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ru-RU" sz="3200" dirty="0"/>
              <a:t>Анарбеков Акылбек</a:t>
            </a:r>
            <a:endParaRPr lang="en-US" sz="32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FE7AFE-5A32-47EA-9DD3-F798C5F70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2" y="135925"/>
            <a:ext cx="6392562" cy="359581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94A96AA-7162-4B6A-8607-D6161DC08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1" y="3731741"/>
            <a:ext cx="6401023" cy="4263081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2EE9294-AE4F-417D-B7E9-1819A2F921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65" b="90000" l="9459" r="90541">
                        <a14:foregroundMark x1="46757" y1="11757" x2="50811" y2="10541"/>
                        <a14:foregroundMark x1="63378" y1="12027" x2="64730" y2="11757"/>
                        <a14:foregroundMark x1="85811" y1="30946" x2="90541" y2="43243"/>
                        <a14:foregroundMark x1="90541" y1="43243" x2="89595" y2="57568"/>
                        <a14:foregroundMark x1="52973" y1="9865" x2="45000" y2="10405"/>
                        <a14:foregroundMark x1="9459" y1="44189" x2="9595" y2="577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09484" y="3607127"/>
            <a:ext cx="2442285" cy="24422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58F7F90-B1DC-4FE1-B2C1-CD9CCD8752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889" b="98889" l="3556" r="94889">
                        <a14:foregroundMark x1="41667" y1="7889" x2="54444" y2="7667"/>
                        <a14:foregroundMark x1="49333" y1="3889" x2="50333" y2="2889"/>
                        <a14:foregroundMark x1="41222" y1="27778" x2="39444" y2="29000"/>
                        <a14:foregroundMark x1="60556" y1="25222" x2="58778" y2="25444"/>
                        <a14:foregroundMark x1="56222" y1="23444" x2="52111" y2="22889"/>
                        <a14:foregroundMark x1="55667" y1="21111" x2="57667" y2="20333"/>
                        <a14:foregroundMark x1="60222" y1="22889" x2="56444" y2="27444"/>
                        <a14:foregroundMark x1="51333" y1="21222" x2="64333" y2="18222"/>
                        <a14:foregroundMark x1="56111" y1="29000" x2="62000" y2="20000"/>
                        <a14:foregroundMark x1="53000" y1="27444" x2="43778" y2="30333"/>
                        <a14:foregroundMark x1="40000" y1="30333" x2="40000" y2="30333"/>
                        <a14:foregroundMark x1="40556" y1="26889" x2="31333" y2="31333"/>
                        <a14:foregroundMark x1="31333" y1="31333" x2="30111" y2="31556"/>
                        <a14:foregroundMark x1="38556" y1="25222" x2="36000" y2="29000"/>
                        <a14:foregroundMark x1="41111" y1="20222" x2="37111" y2="23222"/>
                        <a14:foregroundMark x1="46444" y1="21667" x2="43556" y2="27222"/>
                        <a14:foregroundMark x1="43778" y1="27000" x2="33111" y2="28333"/>
                        <a14:foregroundMark x1="33333" y1="27222" x2="31889" y2="28667"/>
                        <a14:foregroundMark x1="40000" y1="40000" x2="38222" y2="45778"/>
                        <a14:foregroundMark x1="58000" y1="41111" x2="48889" y2="43778"/>
                        <a14:foregroundMark x1="63111" y1="40889" x2="50444" y2="47222"/>
                        <a14:foregroundMark x1="65222" y1="46333" x2="56111" y2="48000"/>
                        <a14:foregroundMark x1="57889" y1="44556" x2="46000" y2="46667"/>
                        <a14:foregroundMark x1="61333" y1="46667" x2="40889" y2="51444"/>
                        <a14:foregroundMark x1="53333" y1="48333" x2="42111" y2="51778"/>
                        <a14:foregroundMark x1="54667" y1="45222" x2="32444" y2="47222"/>
                        <a14:foregroundMark x1="47556" y1="42333" x2="37444" y2="43222"/>
                        <a14:foregroundMark x1="37444" y1="43222" x2="39222" y2="42222"/>
                        <a14:foregroundMark x1="54444" y1="39889" x2="47444" y2="39667"/>
                        <a14:foregroundMark x1="65222" y1="39667" x2="56778" y2="38000"/>
                        <a14:foregroundMark x1="68556" y1="36778" x2="63667" y2="35111"/>
                        <a14:foregroundMark x1="60444" y1="36556" x2="53667" y2="39000"/>
                        <a14:foregroundMark x1="60556" y1="47222" x2="57889" y2="52333"/>
                        <a14:foregroundMark x1="49778" y1="51444" x2="53556" y2="49556"/>
                        <a14:foregroundMark x1="46444" y1="49778" x2="64556" y2="49778"/>
                        <a14:foregroundMark x1="49333" y1="49778" x2="59111" y2="50000"/>
                        <a14:foregroundMark x1="57889" y1="50000" x2="49778" y2="54333"/>
                        <a14:foregroundMark x1="57667" y1="54111" x2="48667" y2="56667"/>
                        <a14:foregroundMark x1="55889" y1="55556" x2="45000" y2="58444"/>
                        <a14:foregroundMark x1="3556" y1="68000" x2="3556" y2="68000"/>
                        <a14:foregroundMark x1="94889" y1="51222" x2="94889" y2="51222"/>
                        <a14:foregroundMark x1="64556" y1="86222" x2="64556" y2="86222"/>
                        <a14:foregroundMark x1="64333" y1="88444" x2="64333" y2="88444"/>
                        <a14:foregroundMark x1="64778" y1="90556" x2="64778" y2="90556"/>
                        <a14:foregroundMark x1="41778" y1="83889" x2="41778" y2="83889"/>
                        <a14:foregroundMark x1="41111" y1="86222" x2="40000" y2="87667"/>
                        <a14:foregroundMark x1="32000" y1="98889" x2="33667" y2="98556"/>
                        <a14:foregroundMark x1="64333" y1="89667" x2="64222" y2="80667"/>
                        <a14:foregroundMark x1="40333" y1="87889" x2="42556" y2="80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43360" y="3961973"/>
            <a:ext cx="2684207" cy="268420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6D651AA-9E49-4880-81E5-35F82CD248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35653" y="96071"/>
            <a:ext cx="2400889" cy="138451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309CE79-A1C5-4F1C-BF47-75487435670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34348" y1="29635" x2="34565" y2="29179"/>
                        <a14:foregroundMark x1="35543" y1="26900" x2="36848" y2="259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3330" y="3961973"/>
            <a:ext cx="4581001" cy="30713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13879" y="63239"/>
            <a:ext cx="6937177" cy="358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Уран и </a:t>
            </a:r>
            <a:r>
              <a:rPr lang="en-US" sz="32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Нептун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2260187" y="639152"/>
            <a:ext cx="10385296" cy="819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Внешние планеты, скрытые в холодной темноте Солнечной системы.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91737" y="1080719"/>
            <a:ext cx="3675871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Уран (Голубой Гигант</a:t>
            </a:r>
            <a:r>
              <a:rPr lang="en-US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)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09244" y="1571965"/>
            <a:ext cx="6812875" cy="1320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Уникальный наклон оси: вращается "лежа на боку" под углом 98 градусов. Состоит из льдов воды, </a:t>
            </a: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метана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и</a:t>
            </a:r>
            <a:endParaRPr lang="ru-RU" sz="24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аммиака.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482468" y="1173832"/>
            <a:ext cx="3887745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Нептун (Ветреный</a:t>
            </a: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)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7687221" y="1713401"/>
            <a:ext cx="6095167" cy="962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Самая ветреная планета в Солнечной системе, с ветрами до 2100 км/ч. Синий цвет благодаря метану.</a:t>
            </a:r>
            <a:endParaRPr lang="en-US" sz="24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922CD24-B1C2-4AB8-9A7E-34787F922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09" y="3055435"/>
            <a:ext cx="7553086" cy="517416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0130D98-7B4D-429B-90A9-668BB3462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377" y="3055434"/>
            <a:ext cx="7081023" cy="51741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1E5B2B-A5F4-4765-B02E-A3AA8B459201}"/>
              </a:ext>
            </a:extLst>
          </p:cNvPr>
          <p:cNvSpPr txBox="1"/>
          <p:nvPr/>
        </p:nvSpPr>
        <p:spPr>
          <a:xfrm>
            <a:off x="646771" y="323387"/>
            <a:ext cx="65903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Мне с детства нравилось наблюдать за звездами и за планетами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DCDAD4-E921-4F42-A6C1-E9D20D76DA6B}"/>
              </a:ext>
            </a:extLst>
          </p:cNvPr>
          <p:cNvSpPr txBox="1"/>
          <p:nvPr/>
        </p:nvSpPr>
        <p:spPr>
          <a:xfrm>
            <a:off x="7499194" y="376530"/>
            <a:ext cx="52187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Я немного начал увлекаться планетами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66DE87-43BC-4EA7-ABB0-C4891EC65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3748"/>
            <a:ext cx="14630400" cy="677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5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1176AC7-6147-4229-9FFC-C773A1BDA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66377" cy="57912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56FB87-CFDF-4005-A9C2-A82123E96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0162" y="0"/>
            <a:ext cx="5724640" cy="20566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A6B34F-0510-4CA0-8557-41316E0B3EDE}"/>
              </a:ext>
            </a:extLst>
          </p:cNvPr>
          <p:cNvSpPr txBox="1"/>
          <p:nvPr/>
        </p:nvSpPr>
        <p:spPr>
          <a:xfrm>
            <a:off x="9177893" y="1616452"/>
            <a:ext cx="41044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Звезда </a:t>
            </a:r>
            <a:r>
              <a:rPr lang="en-US" sz="2800" b="1" dirty="0"/>
              <a:t>G2V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118B66-E0DE-4F75-8585-1B6657C86F14}"/>
              </a:ext>
            </a:extLst>
          </p:cNvPr>
          <p:cNvSpPr txBox="1"/>
          <p:nvPr/>
        </p:nvSpPr>
        <p:spPr>
          <a:xfrm>
            <a:off x="8137688" y="2238022"/>
            <a:ext cx="7319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99,8% всей массы системы. Непрерывный термоядерный синтез.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400B965-55F3-429B-A837-DD258016B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7893" y="3236917"/>
            <a:ext cx="2370105" cy="43621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B45B443-5E59-4031-A730-7FD6E5DA8ECA}"/>
              </a:ext>
            </a:extLst>
          </p:cNvPr>
          <p:cNvSpPr txBox="1"/>
          <p:nvPr/>
        </p:nvSpPr>
        <p:spPr>
          <a:xfrm>
            <a:off x="7566377" y="4077395"/>
            <a:ext cx="772724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Свет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,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тепло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и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гравитация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,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поддерживающие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жизнь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на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Земле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C57934-29F0-4CB2-A42B-3AEAB7C2CA6E}"/>
              </a:ext>
            </a:extLst>
          </p:cNvPr>
          <p:cNvSpPr txBox="1"/>
          <p:nvPr/>
        </p:nvSpPr>
        <p:spPr>
          <a:xfrm>
            <a:off x="9010625" y="5299434"/>
            <a:ext cx="3217307" cy="3125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8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Возраст</a:t>
            </a:r>
            <a:endParaRPr lang="en-US" sz="1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91E846-B513-4363-9B58-5E8AEFD0D8C7}"/>
              </a:ext>
            </a:extLst>
          </p:cNvPr>
          <p:cNvSpPr txBox="1"/>
          <p:nvPr/>
        </p:nvSpPr>
        <p:spPr>
          <a:xfrm>
            <a:off x="8122499" y="5709018"/>
            <a:ext cx="362277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Примерно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4,6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миллиарда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18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лет</a:t>
            </a: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919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0299" y="-32845"/>
            <a:ext cx="719268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Меркурий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3784862" y="498932"/>
            <a:ext cx="74640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Самая близкая к Солнцу планета. Каменистый мир без атмосферы.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8849366" y="1077666"/>
            <a:ext cx="47991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Экстремальные температуры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8849366" y="1477358"/>
            <a:ext cx="5507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Дневная сторона до +430°C, ночная до -180°C.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10306839" y="2336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Скорость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8970659" y="2888293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Самая быстрая орбита: год длится всего 88 земных дней.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10185544" y="39376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Поверхность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022523" y="4676382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Похожа на Луну: множество ударных кратеров и скал.</a:t>
            </a:r>
            <a:endParaRPr lang="en-US" sz="175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92B5619-6623-4F2F-BBB9-C6D619D73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941665"/>
            <a:ext cx="8257881" cy="55628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96622" y="141286"/>
            <a:ext cx="6665000" cy="518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Венера: Загадочная планета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7796622" y="691517"/>
            <a:ext cx="7690961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Сестра Земли по размеру, но адская планета с плотной, токсичной атмосферой.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868118" y="2122338"/>
            <a:ext cx="3069431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Парниковый эффект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970337" y="2553203"/>
            <a:ext cx="3212306" cy="1453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Атмосфера из углекислого газа. Средняя температура выше, чем на Меркурии: +467°C.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033853" y="4488613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Вулканизм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796622" y="5115102"/>
            <a:ext cx="3212425" cy="1328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Поверхность покрыта лавовыми полями и тысячами вулканов. Молодая геологическая активность.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1492799" y="3246694"/>
            <a:ext cx="2968823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Обратное вращение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1642102" y="3661909"/>
            <a:ext cx="3212306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Вращается в направлении, обратном большинству планет Солнечной системы.</a:t>
            </a:r>
            <a:endParaRPr lang="en-US" sz="16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D95CC4E-A0AE-4B95-A6B4-521DDF794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7588"/>
            <a:ext cx="7667132" cy="6235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149985" y="141684"/>
            <a:ext cx="636365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Земля: Наш голубой дом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882356" y="844748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Единственная известная планета с жидкой водой на поверхности и </a:t>
            </a:r>
            <a:r>
              <a:rPr lang="en-US" sz="22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биологической жизнью</a:t>
            </a:r>
            <a:r>
              <a:rPr lang="en-US" sz="2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209211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71%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6855" y="2975824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Покрытие водой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192939" y="3747401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Идеальное расстояние от Солнца для поддержания океанов.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893493" y="214135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8893493" y="3026092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Единственный спутник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8893493" y="3966924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Луна стабилизирует наклон оси, обеспечивая стабильный климат.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1631513" y="2193051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15°C</a:t>
            </a:r>
            <a:endParaRPr lang="en-US" sz="5850" dirty="0"/>
          </a:p>
        </p:txBody>
      </p:sp>
      <p:sp>
        <p:nvSpPr>
          <p:cNvPr id="12" name="Text 9"/>
          <p:cNvSpPr/>
          <p:nvPr/>
        </p:nvSpPr>
        <p:spPr>
          <a:xfrm>
            <a:off x="11631513" y="321690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Средняя температура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1631513" y="4199415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Поддерживает биоразнообразие и циклы воды.</a:t>
            </a:r>
            <a:endParaRPr lang="en-US" sz="17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DB750AC-5112-4F5C-BEFE-C99AF5C53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726367"/>
            <a:ext cx="6511617" cy="65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794525" y="477853"/>
            <a:ext cx="3497728" cy="925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600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Марс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7281743" y="1115689"/>
            <a:ext cx="7047571" cy="1036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Красная планета, самая изученная и следующая цель человечества.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9484529" y="204123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Признаки воды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7562992" y="2602559"/>
            <a:ext cx="676632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Геологические данные указывают на существование древних рек, озер и океанов.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9885974" y="3653390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Олимп</a:t>
            </a:r>
            <a:endParaRPr lang="en-US" sz="2050" dirty="0"/>
          </a:p>
        </p:txBody>
      </p:sp>
      <p:sp>
        <p:nvSpPr>
          <p:cNvPr id="10" name="Text 5"/>
          <p:cNvSpPr/>
          <p:nvPr/>
        </p:nvSpPr>
        <p:spPr>
          <a:xfrm>
            <a:off x="7580136" y="4067887"/>
            <a:ext cx="676632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Самый высокий вулкан и гора в Солнечной системе (21,9 км).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8802184" y="5293489"/>
            <a:ext cx="4006691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Спутники Фобос и Деймос</a:t>
            </a:r>
            <a:endParaRPr lang="en-US" sz="2050" dirty="0"/>
          </a:p>
        </p:txBody>
      </p:sp>
      <p:sp>
        <p:nvSpPr>
          <p:cNvPr id="13" name="Text 7"/>
          <p:cNvSpPr/>
          <p:nvPr/>
        </p:nvSpPr>
        <p:spPr>
          <a:xfrm>
            <a:off x="7823811" y="5899606"/>
            <a:ext cx="676632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Два маленьких, неправильной формы спутника, вероятно, захваченные астероиды.</a:t>
            </a:r>
            <a:endParaRPr lang="en-US" sz="16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8C7C138-C79D-4ACD-A4A3-19C5AEB6C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2" y="232200"/>
            <a:ext cx="6947211" cy="6947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72656" y="-58102"/>
            <a:ext cx="4152690" cy="967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600"/>
              </a:lnSpc>
              <a:buNone/>
            </a:pPr>
            <a:r>
              <a:rPr lang="en-US" sz="60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Юпитер</a:t>
            </a:r>
            <a:endParaRPr lang="en-US" sz="6050" dirty="0"/>
          </a:p>
        </p:txBody>
      </p:sp>
      <p:sp>
        <p:nvSpPr>
          <p:cNvPr id="3" name="Text 1"/>
          <p:cNvSpPr/>
          <p:nvPr/>
        </p:nvSpPr>
        <p:spPr>
          <a:xfrm>
            <a:off x="8651130" y="1058589"/>
            <a:ext cx="5444798" cy="516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800" dirty="0">
                <a:solidFill>
                  <a:srgbClr val="151617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Black" pitchFamily="34" charset="-120"/>
              </a:rPr>
              <a:t>Защитник Земли и Властелин Бурь</a:t>
            </a:r>
            <a:endParaRPr lang="en-US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65590" y="1445312"/>
            <a:ext cx="7976711" cy="997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Планета-газ: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endParaRPr lang="ru-RU" sz="24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Состоит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в основном из водорода и гелия.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365590" y="2183492"/>
            <a:ext cx="7499134" cy="557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Большое Красное Пятно: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endParaRPr lang="ru-RU" sz="24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Гигантский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шторм, </a:t>
            </a: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который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24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бушует</a:t>
            </a:r>
            <a:r>
              <a:rPr lang="en-US" sz="2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сотни лет.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365590" y="2802003"/>
            <a:ext cx="8343915" cy="1046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Мощная </a:t>
            </a:r>
            <a:r>
              <a:rPr lang="en-US" sz="2000" b="1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гравитация</a:t>
            </a:r>
            <a:r>
              <a:rPr lang="en-US" sz="20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:</a:t>
            </a:r>
            <a:endParaRPr lang="ru-RU" sz="2000" b="1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Его масса в 2,5 раза превышает массу всех остальных планет.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365590" y="3552945"/>
            <a:ext cx="7976711" cy="1433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8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Галлилеевы</a:t>
            </a:r>
            <a:r>
              <a:rPr lang="en-US" sz="20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спутники: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endParaRPr lang="ru-RU" sz="20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0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Ио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(вулканический), Европа (водный океан), Ганимед (самый большой спутник), Каллисто.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6545952" y="4686193"/>
            <a:ext cx="7318772" cy="1433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Юпитер действует как «пылесос», поглощая или отклоняя многие астероиды и кометы от внутренней Солнечной системы.</a:t>
            </a:r>
            <a:endParaRPr lang="en-US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03AAAC5-8988-4CD5-BA83-260B692DC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809"/>
            <a:ext cx="6467707" cy="64677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72340" y="395290"/>
            <a:ext cx="6011942" cy="520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Сатурн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315140" y="1227298"/>
            <a:ext cx="7567606" cy="124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Планета, известная своей захватывающей системой колец, </a:t>
            </a:r>
            <a:endParaRPr lang="ru-RU" sz="2000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l">
              <a:lnSpc>
                <a:spcPts val="3250"/>
              </a:lnSpc>
              <a:buNone/>
            </a:pPr>
            <a:r>
              <a:rPr lang="en-US" sz="2000" dirty="0" err="1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состоящих</a:t>
            </a: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из частиц льда и камня.</a:t>
            </a:r>
            <a:endParaRPr lang="en-US" sz="2000" dirty="0"/>
          </a:p>
        </p:txBody>
      </p:sp>
      <p:sp>
        <p:nvSpPr>
          <p:cNvPr id="9" name="Text 3"/>
          <p:cNvSpPr/>
          <p:nvPr/>
        </p:nvSpPr>
        <p:spPr>
          <a:xfrm>
            <a:off x="7315140" y="2310825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Кольца</a:t>
            </a:r>
            <a:endParaRPr lang="en-US" sz="2000" dirty="0"/>
          </a:p>
        </p:txBody>
      </p:sp>
      <p:sp>
        <p:nvSpPr>
          <p:cNvPr id="10" name="Text 4"/>
          <p:cNvSpPr/>
          <p:nvPr/>
        </p:nvSpPr>
        <p:spPr>
          <a:xfrm>
            <a:off x="6854904" y="2915066"/>
            <a:ext cx="3581638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Ширина колец составляет сотни тысяч километров, но их толщина всего около 10-20 метров.</a:t>
            </a:r>
            <a:endParaRPr lang="en-US" sz="1600" dirty="0"/>
          </a:p>
        </p:txBody>
      </p:sp>
      <p:sp>
        <p:nvSpPr>
          <p:cNvPr id="14" name="Text 6"/>
          <p:cNvSpPr/>
          <p:nvPr/>
        </p:nvSpPr>
        <p:spPr>
          <a:xfrm>
            <a:off x="6854904" y="4526457"/>
            <a:ext cx="2661285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Низкая плотность</a:t>
            </a:r>
            <a:endParaRPr lang="en-US" sz="2000" dirty="0"/>
          </a:p>
        </p:txBody>
      </p:sp>
      <p:sp>
        <p:nvSpPr>
          <p:cNvPr id="15" name="Text 7"/>
          <p:cNvSpPr/>
          <p:nvPr/>
        </p:nvSpPr>
        <p:spPr>
          <a:xfrm>
            <a:off x="6854904" y="5133756"/>
            <a:ext cx="3581757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Сатурн настолько легок, что мог бы плавать в воде (если бы нашелся достаточно большой океан).</a:t>
            </a:r>
            <a:endParaRPr lang="en-US" sz="1600" dirty="0"/>
          </a:p>
        </p:txBody>
      </p:sp>
      <p:sp>
        <p:nvSpPr>
          <p:cNvPr id="19" name="Text 9"/>
          <p:cNvSpPr/>
          <p:nvPr/>
        </p:nvSpPr>
        <p:spPr>
          <a:xfrm>
            <a:off x="11657264" y="2983330"/>
            <a:ext cx="260342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Титан</a:t>
            </a:r>
            <a:endParaRPr lang="en-US" sz="2000" dirty="0"/>
          </a:p>
        </p:txBody>
      </p:sp>
      <p:sp>
        <p:nvSpPr>
          <p:cNvPr id="20" name="Text 10"/>
          <p:cNvSpPr/>
          <p:nvPr/>
        </p:nvSpPr>
        <p:spPr>
          <a:xfrm>
            <a:off x="10887432" y="3748559"/>
            <a:ext cx="3581757" cy="999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Крупнейший спутник с плотной атмосферой и озерами из жидких углеводородов.</a:t>
            </a:r>
            <a:endParaRPr lang="en-US" sz="1600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9CB40404-E6BA-4AC7-9D97-C03399F34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5290"/>
            <a:ext cx="6667878" cy="6667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Галерея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73</TotalTime>
  <Words>497</Words>
  <Application>Microsoft Office PowerPoint</Application>
  <PresentationFormat>Произвольный</PresentationFormat>
  <Paragraphs>79</Paragraphs>
  <Slides>10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Inconsolata</vt:lpstr>
      <vt:lpstr>Montserrat Black</vt:lpstr>
      <vt:lpstr>Calibri</vt:lpstr>
      <vt:lpstr>Gill Sans MT</vt:lpstr>
      <vt:lpstr>Microsoft JhengHei</vt:lpstr>
      <vt:lpstr>Arial</vt:lpstr>
      <vt:lpstr>Галерея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ASUS</dc:creator>
  <cp:lastModifiedBy>Акылбек Анарбеков</cp:lastModifiedBy>
  <cp:revision>9</cp:revision>
  <dcterms:created xsi:type="dcterms:W3CDTF">2025-10-21T10:34:52Z</dcterms:created>
  <dcterms:modified xsi:type="dcterms:W3CDTF">2025-10-24T05:01:06Z</dcterms:modified>
</cp:coreProperties>
</file>